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64" r:id="rId5"/>
    <p:sldId id="258" r:id="rId6"/>
    <p:sldId id="263" r:id="rId7"/>
    <p:sldId id="259" r:id="rId8"/>
    <p:sldId id="260" r:id="rId9"/>
    <p:sldId id="261" r:id="rId10"/>
    <p:sldId id="262" r:id="rId11"/>
    <p:sldId id="265" r:id="rId12"/>
    <p:sldId id="266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7"/>
    <p:restoredTop sz="93692"/>
  </p:normalViewPr>
  <p:slideViewPr>
    <p:cSldViewPr>
      <p:cViewPr>
        <p:scale>
          <a:sx n="77" d="100"/>
          <a:sy n="77" d="100"/>
        </p:scale>
        <p:origin x="480" y="-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FAA31F-9F00-4AE2-BE2C-2960A1A0320E}" type="datetimeFigureOut">
              <a:rPr lang="zh-CN" altLang="en-US" smtClean="0"/>
              <a:pPr/>
              <a:t>2017/4/7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F51CA8-9462-4994-9A06-26605E512E6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Credit Regression Models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Divergence Maximization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散度函数满足</a:t>
            </a:r>
          </a:p>
          <a:p>
            <a:endParaRPr lang="zh-CN" altLang="en-US" dirty="0"/>
          </a:p>
          <a:p>
            <a:r>
              <a:rPr lang="zh-CN" altLang="en-US" dirty="0" smtClean="0"/>
              <a:t>散度最大化（</a:t>
            </a:r>
            <a:r>
              <a:rPr lang="en-US" altLang="zh-CN" dirty="0" smtClean="0"/>
              <a:t>s</a:t>
            </a:r>
            <a:r>
              <a:rPr lang="zh-CN" altLang="en-US" dirty="0" smtClean="0"/>
              <a:t>仍为特征的线性组合）</a:t>
            </a:r>
          </a:p>
          <a:p>
            <a:endParaRPr lang="zh-CN" altLang="en-US" dirty="0"/>
          </a:p>
          <a:p>
            <a:r>
              <a:rPr lang="zh-CN" altLang="en-US" dirty="0" smtClean="0"/>
              <a:t>需要由历史数据，或基于分布假设得到分布函数          和</a:t>
            </a:r>
          </a:p>
          <a:p>
            <a:r>
              <a:rPr lang="zh-CN" altLang="en-US" dirty="0" smtClean="0"/>
              <a:t>若好人与坏人分布为正态分布且方差相等，散度退化为</a:t>
            </a:r>
            <a:r>
              <a:rPr lang="zh-CN" altLang="en-US" dirty="0"/>
              <a:t>马氏距离</a:t>
            </a:r>
            <a:endParaRPr lang="zh-CN" alt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3320297"/>
            <a:ext cx="5436925" cy="6288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0872" y="1668285"/>
            <a:ext cx="3633717" cy="7919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5736" y="4564030"/>
            <a:ext cx="785615" cy="3332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1880" y="4585287"/>
            <a:ext cx="792088" cy="3120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r="92265"/>
          <a:stretch/>
        </p:blipFill>
        <p:spPr>
          <a:xfrm>
            <a:off x="4499992" y="5264040"/>
            <a:ext cx="564303" cy="9386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Linear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给定临界线</a:t>
            </a:r>
            <a:r>
              <a:rPr lang="en-US" altLang="zh-CN" dirty="0" err="1"/>
              <a:t>s</a:t>
            </a:r>
            <a:r>
              <a:rPr lang="en-US" altLang="zh-CN" baseline="-25000" dirty="0" err="1"/>
              <a:t>c</a:t>
            </a:r>
            <a:r>
              <a:rPr lang="zh-CN" altLang="en-US" dirty="0" smtClean="0"/>
              <a:t>后，搜寻评分卡使错分距离最小化</a:t>
            </a:r>
          </a:p>
          <a:p>
            <a:endParaRPr lang="zh-CN" altLang="en-US" dirty="0"/>
          </a:p>
          <a:p>
            <a:endParaRPr lang="zh-CN" altLang="en-US" dirty="0" smtClean="0"/>
          </a:p>
          <a:p>
            <a:endParaRPr lang="zh-CN" altLang="en-US" dirty="0"/>
          </a:p>
          <a:p>
            <a:r>
              <a:rPr lang="zh-CN" altLang="en-US" dirty="0" smtClean="0"/>
              <a:t>也可对</a:t>
            </a:r>
            <a:r>
              <a:rPr lang="zh-CN" altLang="en-US" smtClean="0"/>
              <a:t>好人和坏人赋予不同临界线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2708920"/>
            <a:ext cx="5880653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5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Classification Trees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/>
              <a:t>每次根据特征划分集合，并最大化子集间差异</a:t>
            </a:r>
          </a:p>
          <a:p>
            <a:r>
              <a:rPr lang="zh-CN" altLang="en-US" dirty="0" smtClean="0"/>
              <a:t>对子集按其它特征继续划分，直到子集太小或子集间差异过小</a:t>
            </a:r>
          </a:p>
          <a:p>
            <a:r>
              <a:rPr lang="zh-CN" altLang="en-US" dirty="0" smtClean="0"/>
              <a:t>依据最终子集中的违约数据定义好人组和坏人组，并获取分类决定原则</a:t>
            </a:r>
          </a:p>
          <a:p>
            <a:r>
              <a:rPr lang="zh-CN" altLang="en-US" dirty="0" smtClean="0"/>
              <a:t>过度拟合？</a:t>
            </a:r>
          </a:p>
          <a:p>
            <a:r>
              <a:rPr lang="zh-CN" altLang="en-US" dirty="0" smtClean="0"/>
              <a:t>随机森林：数据和特征分类都从原始集中随机选取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26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逻辑回归 </a:t>
            </a:r>
            <a:r>
              <a:rPr lang="en-US" altLang="zh-CN" dirty="0" smtClean="0"/>
              <a:t>logistic regression</a:t>
            </a:r>
          </a:p>
          <a:p>
            <a:r>
              <a:rPr lang="zh-CN" altLang="en-US" dirty="0" smtClean="0"/>
              <a:t>线性回归</a:t>
            </a:r>
            <a:r>
              <a:rPr lang="en-US" altLang="zh-CN" dirty="0" smtClean="0"/>
              <a:t> linear regression</a:t>
            </a:r>
            <a:endParaRPr lang="zh-CN" altLang="en-US" dirty="0"/>
          </a:p>
          <a:p>
            <a:r>
              <a:rPr lang="zh-CN" altLang="en-US" dirty="0"/>
              <a:t>散度</a:t>
            </a:r>
            <a:r>
              <a:rPr lang="zh-CN" altLang="en-US" dirty="0" smtClean="0"/>
              <a:t>最大化</a:t>
            </a:r>
            <a:r>
              <a:rPr lang="en-US" altLang="zh-CN" dirty="0" smtClean="0"/>
              <a:t> divergence maximization</a:t>
            </a:r>
            <a:endParaRPr lang="zh-CN" altLang="en-US" dirty="0"/>
          </a:p>
          <a:p>
            <a:r>
              <a:rPr lang="zh-CN" altLang="en-US" dirty="0"/>
              <a:t>线性</a:t>
            </a:r>
            <a:r>
              <a:rPr lang="zh-CN" altLang="en-US" dirty="0" smtClean="0"/>
              <a:t>规划</a:t>
            </a:r>
            <a:r>
              <a:rPr lang="en-US" altLang="zh-CN" dirty="0" smtClean="0"/>
              <a:t> linear programming</a:t>
            </a:r>
            <a:endParaRPr lang="zh-CN" altLang="en-US" dirty="0"/>
          </a:p>
          <a:p>
            <a:r>
              <a:rPr lang="zh-CN" altLang="en-US" dirty="0"/>
              <a:t>分类树，随机</a:t>
            </a:r>
            <a:r>
              <a:rPr lang="zh-CN" altLang="en-US" dirty="0" smtClean="0"/>
              <a:t>森林</a:t>
            </a:r>
            <a:r>
              <a:rPr lang="en-US" altLang="zh-CN" dirty="0" smtClean="0"/>
              <a:t> classification trees, random forest</a:t>
            </a:r>
            <a:endParaRPr lang="zh-CN" alt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653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Logistic</a:t>
            </a:r>
            <a:r>
              <a:rPr lang="zh-CN" altLang="en-US" dirty="0" smtClean="0"/>
              <a:t> </a:t>
            </a:r>
            <a:r>
              <a:rPr lang="en-US" altLang="zh-CN" dirty="0" smtClean="0"/>
              <a:t>Regression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sz="2400" dirty="0" smtClean="0"/>
              <a:t>x: </a:t>
            </a:r>
            <a:r>
              <a:rPr lang="zh-CN" altLang="en-US" sz="2400" dirty="0" smtClean="0"/>
              <a:t>特征属性向量，</a:t>
            </a:r>
            <a:r>
              <a:rPr lang="en-US" altLang="zh-CN" sz="2400" dirty="0" smtClean="0"/>
              <a:t>                               </a:t>
            </a:r>
            <a:r>
              <a:rPr lang="zh-CN" altLang="en-US" sz="2400" dirty="0" smtClean="0"/>
              <a:t> ，共</a:t>
            </a:r>
            <a:r>
              <a:rPr lang="en-US" altLang="zh-CN" sz="2400" dirty="0" smtClean="0"/>
              <a:t>m</a:t>
            </a:r>
            <a:r>
              <a:rPr lang="zh-CN" altLang="en-US" sz="2400" dirty="0" smtClean="0"/>
              <a:t>个属性；借款人</a:t>
            </a:r>
            <a:r>
              <a:rPr lang="en-US" altLang="zh-CN" sz="2400" dirty="0" smtClean="0"/>
              <a:t>n</a:t>
            </a:r>
            <a:r>
              <a:rPr lang="zh-CN" altLang="en-US" sz="2400" dirty="0" smtClean="0"/>
              <a:t>位，第</a:t>
            </a:r>
            <a:r>
              <a:rPr lang="en-US" altLang="zh-CN" sz="2400" dirty="0" err="1" smtClean="0"/>
              <a:t>i</a:t>
            </a:r>
            <a:r>
              <a:rPr lang="zh-CN" altLang="en-US" sz="2400" dirty="0" smtClean="0"/>
              <a:t>位借款人的特征属性为</a:t>
            </a:r>
            <a:endParaRPr lang="en-US" altLang="zh-CN" sz="2400" dirty="0" smtClean="0"/>
          </a:p>
          <a:p>
            <a:r>
              <a:rPr lang="en-US" altLang="zh-CN" sz="2400" dirty="0" smtClean="0"/>
              <a:t>c: </a:t>
            </a:r>
            <a:r>
              <a:rPr lang="zh-CN" altLang="en-US" sz="2400" dirty="0" smtClean="0"/>
              <a:t>特征属性的线性组合系数</a:t>
            </a:r>
          </a:p>
          <a:p>
            <a:r>
              <a:rPr lang="zh-CN" altLang="en-US" sz="2400" dirty="0" smtClean="0"/>
              <a:t>由大量个体             数据，拟合向量</a:t>
            </a:r>
            <a:r>
              <a:rPr lang="en-US" altLang="zh-CN" sz="2400" dirty="0" smtClean="0"/>
              <a:t>c</a:t>
            </a:r>
            <a:r>
              <a:rPr lang="zh-CN" altLang="en-US" sz="2400" dirty="0" smtClean="0"/>
              <a:t>值，使模型具备预测性；其中          </a:t>
            </a:r>
            <a:r>
              <a:rPr lang="en-US" altLang="zh-CN" sz="2400" dirty="0" smtClean="0"/>
              <a:t>(1, 0) = (</a:t>
            </a:r>
            <a:r>
              <a:rPr lang="zh-CN" altLang="en-US" sz="2400" dirty="0" smtClean="0"/>
              <a:t>不违约</a:t>
            </a:r>
            <a:r>
              <a:rPr lang="en-US" altLang="zh-CN" sz="2400" dirty="0" smtClean="0"/>
              <a:t>,</a:t>
            </a:r>
            <a:r>
              <a:rPr lang="zh-CN" altLang="en-US" sz="2400" dirty="0" smtClean="0"/>
              <a:t> 违约</a:t>
            </a:r>
            <a:r>
              <a:rPr lang="en-US" altLang="zh-CN" sz="2400" dirty="0" smtClean="0"/>
              <a:t>)</a:t>
            </a:r>
          </a:p>
          <a:p>
            <a:endParaRPr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10" y="1595865"/>
            <a:ext cx="7221979" cy="7200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808" y="2407226"/>
            <a:ext cx="2660232" cy="6343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7528" y="3432094"/>
            <a:ext cx="2253938" cy="3182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064" y="3781590"/>
            <a:ext cx="2232248" cy="3592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4475" y="4625243"/>
            <a:ext cx="798666" cy="3630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42152" y="4988273"/>
            <a:ext cx="604645" cy="4232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</a:t>
            </a:r>
            <a:r>
              <a:rPr lang="zh-CN" altLang="en-US" dirty="0" smtClean="0"/>
              <a:t> </a:t>
            </a:r>
            <a:r>
              <a:rPr lang="en-US" altLang="zh-CN" dirty="0" smtClean="0"/>
              <a:t>1D</a:t>
            </a:r>
            <a:r>
              <a:rPr lang="zh-CN" altLang="en-US" dirty="0" smtClean="0"/>
              <a:t> </a:t>
            </a:r>
            <a:r>
              <a:rPr lang="en-US" altLang="zh-CN" dirty="0" smtClean="0"/>
              <a:t>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6369" y="1556792"/>
            <a:ext cx="5471261" cy="460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3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Estimation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Coeffs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0912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最大似然估计</a:t>
            </a:r>
          </a:p>
          <a:p>
            <a:endParaRPr lang="en-US" altLang="zh-CN" b="1" dirty="0" smtClean="0"/>
          </a:p>
          <a:p>
            <a:endParaRPr lang="en-US" altLang="zh-CN" b="1" dirty="0"/>
          </a:p>
          <a:p>
            <a:endParaRPr lang="en-US" altLang="zh-CN" b="1" dirty="0" smtClean="0"/>
          </a:p>
          <a:p>
            <a:endParaRPr lang="en-US" altLang="zh-CN" b="1" dirty="0"/>
          </a:p>
          <a:p>
            <a:endParaRPr lang="en-US" altLang="zh-CN" b="1" dirty="0" smtClean="0"/>
          </a:p>
          <a:p>
            <a:endParaRPr lang="en-US" altLang="zh-CN" b="1" dirty="0"/>
          </a:p>
          <a:p>
            <a:r>
              <a:rPr lang="zh-CN" altLang="en-US" dirty="0" smtClean="0"/>
              <a:t>即可迭代解得</a:t>
            </a:r>
            <a:endParaRPr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1988840"/>
            <a:ext cx="5518782" cy="11037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3848" y="3089675"/>
            <a:ext cx="1296144" cy="7735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4543" y="3164845"/>
            <a:ext cx="2274408" cy="5273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1920" y="3759484"/>
            <a:ext cx="3459575" cy="16997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0299" y="5678890"/>
            <a:ext cx="289693" cy="4828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判断</a:t>
            </a:r>
            <a:r>
              <a:rPr lang="en-US" altLang="zh-CN" dirty="0" smtClean="0"/>
              <a:t>x</a:t>
            </a:r>
            <a:r>
              <a:rPr lang="en-US" altLang="zh-CN" baseline="-25000" dirty="0" smtClean="0"/>
              <a:t>i</a:t>
            </a:r>
            <a:r>
              <a:rPr lang="zh-CN" altLang="en-US" dirty="0" smtClean="0"/>
              <a:t>是否增强了判别能力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29" y="1417638"/>
            <a:ext cx="8229600" cy="4963690"/>
          </a:xfrm>
        </p:spPr>
        <p:txBody>
          <a:bodyPr>
            <a:normAutofit fontScale="92500"/>
          </a:bodyPr>
          <a:lstStyle/>
          <a:p>
            <a:r>
              <a:rPr lang="en-US" altLang="zh-CN" dirty="0" smtClean="0"/>
              <a:t>Wald</a:t>
            </a:r>
            <a:r>
              <a:rPr lang="zh-CN" altLang="en-US" dirty="0" smtClean="0"/>
              <a:t>统计量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zh-CN" altLang="en-US" dirty="0" smtClean="0"/>
              <a:t>    通过检验                  </a:t>
            </a:r>
            <a:r>
              <a:rPr lang="en-US" altLang="zh-CN" dirty="0" smtClean="0"/>
              <a:t>VS</a:t>
            </a:r>
            <a:r>
              <a:rPr lang="zh-CN" altLang="en-US" dirty="0" smtClean="0"/>
              <a:t>                     来得到某特征系数显著的概率</a:t>
            </a:r>
            <a:endParaRPr lang="zh-CN" altLang="en-US" dirty="0"/>
          </a:p>
          <a:p>
            <a:r>
              <a:rPr lang="zh-CN" altLang="en-US" dirty="0" smtClean="0"/>
              <a:t>也可检验某特征系数的好处：</a:t>
            </a:r>
          </a:p>
          <a:p>
            <a:endParaRPr lang="zh-CN" altLang="en-US" dirty="0" smtClean="0"/>
          </a:p>
          <a:p>
            <a:endParaRPr lang="zh-CN" altLang="en-US" dirty="0"/>
          </a:p>
          <a:p>
            <a:r>
              <a:rPr lang="zh-CN" altLang="en-US" dirty="0" smtClean="0"/>
              <a:t>类似方法都需要注意某特征对好坏状态有很大影响，即某</a:t>
            </a:r>
            <a:r>
              <a:rPr lang="en-US" altLang="zh-CN" dirty="0" smtClean="0"/>
              <a:t>c</a:t>
            </a:r>
            <a:r>
              <a:rPr lang="en-US" altLang="zh-CN" baseline="-25000" dirty="0" smtClean="0"/>
              <a:t>i</a:t>
            </a:r>
            <a:r>
              <a:rPr lang="zh-CN" altLang="en-US" dirty="0" smtClean="0"/>
              <a:t>过大时对其余系数的排斥影响</a:t>
            </a:r>
          </a:p>
          <a:p>
            <a:endParaRPr lang="zh-CN" alt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5816" y="1504342"/>
            <a:ext cx="1487281" cy="455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356" y="1960382"/>
            <a:ext cx="2696100" cy="6247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0463" y="2524927"/>
            <a:ext cx="1467532" cy="5336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2981" y="2615985"/>
            <a:ext cx="1770360" cy="4425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9632" y="4050393"/>
            <a:ext cx="6624736" cy="7653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9632" y="4755488"/>
            <a:ext cx="1825087" cy="46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89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Various Models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线性回归</a:t>
            </a:r>
          </a:p>
          <a:p>
            <a:r>
              <a:rPr lang="zh-CN" altLang="en-US" dirty="0" smtClean="0"/>
              <a:t>散度最大化</a:t>
            </a:r>
          </a:p>
          <a:p>
            <a:r>
              <a:rPr lang="zh-CN" altLang="en-US" dirty="0" smtClean="0"/>
              <a:t>线性规划</a:t>
            </a:r>
          </a:p>
          <a:p>
            <a:r>
              <a:rPr lang="zh-CN" altLang="en-US" dirty="0" smtClean="0"/>
              <a:t>分类树，随机森林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Linear Regression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找到评分</a:t>
            </a:r>
          </a:p>
          <a:p>
            <a:pPr marL="0" indent="0">
              <a:buNone/>
            </a:pPr>
            <a:r>
              <a:rPr lang="zh-CN" altLang="en-US" dirty="0" smtClean="0"/>
              <a:t>    </a:t>
            </a:r>
            <a:r>
              <a:rPr lang="zh-CN" altLang="en-US" dirty="0" smtClean="0"/>
              <a:t>使得</a:t>
            </a:r>
            <a:r>
              <a:rPr lang="zh-CN" altLang="en-US" dirty="0" smtClean="0"/>
              <a:t>标准化后的</a:t>
            </a:r>
            <a:r>
              <a:rPr lang="zh-CN" altLang="en-US" dirty="0" smtClean="0"/>
              <a:t>好人</a:t>
            </a:r>
            <a:r>
              <a:rPr lang="zh-CN" altLang="en-US" dirty="0" smtClean="0"/>
              <a:t>和坏人的得分均值距离最大</a:t>
            </a:r>
            <a:r>
              <a:rPr lang="zh-CN" altLang="en-US" dirty="0" smtClean="0"/>
              <a:t>（并</a:t>
            </a:r>
            <a:r>
              <a:rPr lang="zh-CN" altLang="en-US" dirty="0" smtClean="0"/>
              <a:t>假设                   ），马氏距离：</a:t>
            </a:r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zh-CN" altLang="en-US" dirty="0" smtClean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7976"/>
          <a:stretch/>
        </p:blipFill>
        <p:spPr>
          <a:xfrm>
            <a:off x="2555776" y="1417638"/>
            <a:ext cx="4228403" cy="10032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3276316"/>
            <a:ext cx="6204040" cy="79831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4070" y="4074630"/>
            <a:ext cx="5415164" cy="8045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548" y="2743721"/>
            <a:ext cx="1872208" cy="47548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Linear</a:t>
            </a:r>
            <a:r>
              <a:rPr lang="zh-CN" altLang="en-US" dirty="0" smtClean="0"/>
              <a:t> </a:t>
            </a:r>
            <a:r>
              <a:rPr lang="en-US" altLang="zh-CN" dirty="0"/>
              <a:t>R</a:t>
            </a:r>
            <a:r>
              <a:rPr lang="en-US" altLang="zh-CN" dirty="0" smtClean="0"/>
              <a:t>egression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Discriminant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</a:t>
            </a:r>
            <a:r>
              <a:rPr lang="zh-CN" altLang="en-US" dirty="0" smtClean="0"/>
              <a:t>判别分析</a:t>
            </a:r>
            <a:endParaRPr lang="zh-CN" altLang="en-US" dirty="0" smtClean="0"/>
          </a:p>
          <a:p>
            <a:r>
              <a:rPr lang="zh-CN" altLang="en-US" dirty="0" smtClean="0"/>
              <a:t>假设各特征条件</a:t>
            </a:r>
            <a:r>
              <a:rPr lang="en-US" altLang="zh-CN" dirty="0" smtClean="0"/>
              <a:t>x</a:t>
            </a:r>
            <a:r>
              <a:rPr lang="zh-CN" altLang="en-US" dirty="0" smtClean="0"/>
              <a:t>服从多元正态分布，例如</a:t>
            </a:r>
          </a:p>
          <a:p>
            <a:pPr marL="0" indent="0">
              <a:buNone/>
            </a:pPr>
            <a:endParaRPr lang="zh-CN" altLang="en-US" dirty="0" smtClean="0"/>
          </a:p>
          <a:p>
            <a:pPr marL="0" indent="0">
              <a:buNone/>
            </a:pPr>
            <a:r>
              <a:rPr lang="zh-CN" altLang="en-US" dirty="0" smtClean="0"/>
              <a:t>并以</a:t>
            </a:r>
          </a:p>
          <a:p>
            <a:pPr marL="0" indent="0">
              <a:buNone/>
            </a:pPr>
            <a:r>
              <a:rPr lang="zh-CN" altLang="en-US" dirty="0" smtClean="0"/>
              <a:t>作为判断是否为好人的依据</a:t>
            </a:r>
            <a:endParaRPr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2780928"/>
            <a:ext cx="6014918" cy="6480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648" y="3410811"/>
            <a:ext cx="5328592" cy="51919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</TotalTime>
  <Words>361</Words>
  <Application>Microsoft Macintosh PowerPoint</Application>
  <PresentationFormat>On-screen Show (4:3)</PresentationFormat>
  <Paragraphs>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宋体</vt:lpstr>
      <vt:lpstr>Arial</vt:lpstr>
      <vt:lpstr>Office 主题</vt:lpstr>
      <vt:lpstr>Credit Regression Models</vt:lpstr>
      <vt:lpstr>PowerPoint Presentation</vt:lpstr>
      <vt:lpstr>Logistic Regression</vt:lpstr>
      <vt:lpstr>An 1D Example</vt:lpstr>
      <vt:lpstr>Estimation of Coeffs</vt:lpstr>
      <vt:lpstr>判断xi是否增强了判别能力</vt:lpstr>
      <vt:lpstr>Various Models</vt:lpstr>
      <vt:lpstr>Linear Regression</vt:lpstr>
      <vt:lpstr>Linear Regression</vt:lpstr>
      <vt:lpstr>Divergence Maximization</vt:lpstr>
      <vt:lpstr>Linear Programming</vt:lpstr>
      <vt:lpstr>Classification Trees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Regressions</dc:title>
  <dc:creator>Administrator</dc:creator>
  <cp:lastModifiedBy>Microsoft Office User</cp:lastModifiedBy>
  <cp:revision>27</cp:revision>
  <dcterms:created xsi:type="dcterms:W3CDTF">2017-04-01T08:19:17Z</dcterms:created>
  <dcterms:modified xsi:type="dcterms:W3CDTF">2017-04-07T05:53:27Z</dcterms:modified>
</cp:coreProperties>
</file>

<file path=docProps/thumbnail.jpeg>
</file>